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66" r:id="rId2"/>
    <p:sldId id="372" r:id="rId3"/>
    <p:sldId id="373" r:id="rId4"/>
    <p:sldId id="374" r:id="rId5"/>
    <p:sldId id="375" r:id="rId6"/>
    <p:sldId id="376" r:id="rId7"/>
    <p:sldId id="415" r:id="rId8"/>
    <p:sldId id="406" r:id="rId9"/>
    <p:sldId id="412" r:id="rId10"/>
    <p:sldId id="377" r:id="rId11"/>
    <p:sldId id="378" r:id="rId12"/>
    <p:sldId id="413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2" r:id="rId26"/>
    <p:sldId id="393" r:id="rId27"/>
    <p:sldId id="394" r:id="rId28"/>
    <p:sldId id="395" r:id="rId29"/>
    <p:sldId id="396" r:id="rId30"/>
    <p:sldId id="408" r:id="rId31"/>
    <p:sldId id="402" r:id="rId32"/>
    <p:sldId id="403" r:id="rId33"/>
    <p:sldId id="401" r:id="rId34"/>
    <p:sldId id="409" r:id="rId35"/>
    <p:sldId id="410" r:id="rId36"/>
    <p:sldId id="411" r:id="rId37"/>
    <p:sldId id="370" r:id="rId38"/>
    <p:sldId id="414" r:id="rId39"/>
    <p:sldId id="367" r:id="rId4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4" autoAdjust="0"/>
    <p:restoredTop sz="93676" autoAdjust="0"/>
  </p:normalViewPr>
  <p:slideViewPr>
    <p:cSldViewPr>
      <p:cViewPr varScale="1">
        <p:scale>
          <a:sx n="70" d="100"/>
          <a:sy n="70" d="100"/>
        </p:scale>
        <p:origin x="1302" y="60"/>
      </p:cViewPr>
      <p:guideLst>
        <p:guide orient="horz" pos="3884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6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CA59E-C6E6-4AE3-9D7A-927775F8F267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40BE6-141A-456E-841C-6F819F45E6E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33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0561E-7176-406D-BCCC-48FF6A352019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54C92-6E3D-4FE5-A103-260C42905A0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6C65D-8327-457C-891A-A271197E1987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821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E8923D-AD5F-444F-B4AD-CFF5031F86B2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5663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7413" y="4705350"/>
            <a:ext cx="4887912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/>
              <a:t>Location – Manchester is the principal city of the North West of England</a:t>
            </a:r>
          </a:p>
        </p:txBody>
      </p:sp>
    </p:spTree>
    <p:extLst>
      <p:ext uri="{BB962C8B-B14F-4D97-AF65-F5344CB8AC3E}">
        <p14:creationId xmlns:p14="http://schemas.microsoft.com/office/powerpoint/2010/main" val="3841006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E8923D-AD5F-444F-B4AD-CFF5031F86B2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5663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7413" y="4705350"/>
            <a:ext cx="4887912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 smtClean="0"/>
              <a:t>Everyone has heard of Manchester United!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8663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8512D-9EEF-4CD2-9E84-31D7E78EB60B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Ancoats lies just to the north east of the city centre, just outside the inner ring road that once formed the city boundary, </a:t>
            </a:r>
          </a:p>
          <a:p>
            <a:pPr>
              <a:buFontTx/>
              <a:buChar char="•"/>
            </a:pPr>
            <a:r>
              <a:rPr lang="en-GB" altLang="en-US" dirty="0"/>
              <a:t>Part of the area now known as New East Manchester, which was the focus for the Commonwealth Games in 2002</a:t>
            </a:r>
          </a:p>
        </p:txBody>
      </p:sp>
    </p:spTree>
    <p:extLst>
      <p:ext uri="{BB962C8B-B14F-4D97-AF65-F5344CB8AC3E}">
        <p14:creationId xmlns:p14="http://schemas.microsoft.com/office/powerpoint/2010/main" val="47518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E754D-C5EA-48CA-B868-7DA735DE0C6D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798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5663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7413" y="4705350"/>
            <a:ext cx="4887912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sz="1000" dirty="0">
                <a:latin typeface="Arial" panose="020B0604020202020204" pitchFamily="34" charset="0"/>
              </a:rPr>
              <a:t>UK can rightly claim to be the birthplace of the International Industrial Revolution, due to:</a:t>
            </a:r>
          </a:p>
          <a:p>
            <a:pPr>
              <a:buFontTx/>
              <a:buChar char="•"/>
            </a:pPr>
            <a:r>
              <a:rPr lang="en-GB" altLang="en-US" sz="1000" dirty="0">
                <a:latin typeface="Arial" panose="020B0604020202020204" pitchFamily="34" charset="0"/>
              </a:rPr>
              <a:t>Existence of raw materials, ready workforce flocking in from agricultural areas</a:t>
            </a:r>
          </a:p>
          <a:p>
            <a:pPr>
              <a:buFontTx/>
              <a:buChar char="•"/>
            </a:pPr>
            <a:r>
              <a:rPr lang="en-GB" altLang="en-US" sz="1000" dirty="0">
                <a:latin typeface="Arial" panose="020B0604020202020204" pitchFamily="34" charset="0"/>
              </a:rPr>
              <a:t>Inventions from development of cast iron to textile machinery and railways</a:t>
            </a:r>
          </a:p>
          <a:p>
            <a:pPr>
              <a:buFontTx/>
              <a:buChar char="•"/>
            </a:pPr>
            <a:r>
              <a:rPr lang="en-GB" altLang="en-US" sz="1000" dirty="0">
                <a:latin typeface="Arial" panose="020B0604020202020204" pitchFamily="34" charset="0"/>
              </a:rPr>
              <a:t>Entrepreneurism; Free Trade; the British Empire</a:t>
            </a:r>
          </a:p>
        </p:txBody>
      </p:sp>
    </p:spTree>
    <p:extLst>
      <p:ext uri="{BB962C8B-B14F-4D97-AF65-F5344CB8AC3E}">
        <p14:creationId xmlns:p14="http://schemas.microsoft.com/office/powerpoint/2010/main" val="128702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EFAF8-940E-4F80-A78A-B51E06BEECA8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829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5663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7413" y="4705350"/>
            <a:ext cx="4887912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/>
              <a:t>Classic image of Ancoats – mills forming a wall along the edge of the canal</a:t>
            </a:r>
          </a:p>
        </p:txBody>
      </p:sp>
    </p:spTree>
    <p:extLst>
      <p:ext uri="{BB962C8B-B14F-4D97-AF65-F5344CB8AC3E}">
        <p14:creationId xmlns:p14="http://schemas.microsoft.com/office/powerpoint/2010/main" val="1697275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B6BB2B-8FA5-4245-BA90-3112EBCEAA44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Photo taken on the brink of the decline in Ancoats</a:t>
            </a:r>
          </a:p>
          <a:p>
            <a:pPr>
              <a:buFontTx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Mills and industrial buildings on the </a:t>
            </a:r>
            <a:r>
              <a:rPr lang="en-GB" altLang="en-US" dirty="0" smtClean="0">
                <a:latin typeface="Arial" panose="020B0604020202020204" pitchFamily="34" charset="0"/>
              </a:rPr>
              <a:t>right hand side, </a:t>
            </a:r>
            <a:r>
              <a:rPr lang="en-GB" altLang="en-US" dirty="0">
                <a:latin typeface="Arial" panose="020B0604020202020204" pitchFamily="34" charset="0"/>
              </a:rPr>
              <a:t>by the canal</a:t>
            </a:r>
          </a:p>
          <a:p>
            <a:pPr>
              <a:buFontTx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Municipal housing estates on the </a:t>
            </a:r>
            <a:r>
              <a:rPr lang="en-GB" altLang="en-US" dirty="0" smtClean="0">
                <a:latin typeface="Arial" panose="020B0604020202020204" pitchFamily="34" charset="0"/>
              </a:rPr>
              <a:t>left</a:t>
            </a:r>
            <a:r>
              <a:rPr lang="en-GB" altLang="en-US" baseline="0" dirty="0" smtClean="0">
                <a:latin typeface="Arial" panose="020B0604020202020204" pitchFamily="34" charset="0"/>
              </a:rPr>
              <a:t> hand side</a:t>
            </a:r>
            <a:endParaRPr lang="en-GB" altLang="en-US" dirty="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Arial" panose="020B0604020202020204" pitchFamily="34" charset="0"/>
              </a:rPr>
              <a:t>Central area: buildings for small businesses, pubs, schools, churches and terraces of workers’ housing  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84699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2D750-960C-4A7B-B985-581128442B7B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Council housing remains on the left side and most of the mills remain on the right </a:t>
            </a:r>
          </a:p>
          <a:p>
            <a:pPr>
              <a:buFontTx/>
              <a:buChar char="•"/>
            </a:pPr>
            <a:r>
              <a:rPr lang="en-GB" altLang="en-US" dirty="0"/>
              <a:t>Green areas indicate where most of the housing terraces have been demolished and replaced with landscaped car parks!</a:t>
            </a:r>
          </a:p>
          <a:p>
            <a:pPr>
              <a:buFontTx/>
              <a:buChar char="•"/>
            </a:pPr>
            <a:r>
              <a:rPr lang="en-GB" altLang="en-US" dirty="0"/>
              <a:t>The ‘Ancoats Group’ formed in the 1980s to campaign about the plight of the Ancoats mills</a:t>
            </a:r>
          </a:p>
          <a:p>
            <a:pPr>
              <a:buFontTx/>
              <a:buChar char="•"/>
            </a:pPr>
            <a:r>
              <a:rPr lang="en-GB" altLang="en-US" dirty="0"/>
              <a:t>Ancoats designated as a Conservation area in 1989</a:t>
            </a:r>
          </a:p>
          <a:p>
            <a:pPr>
              <a:buFontTx/>
              <a:buChar char="•"/>
            </a:pPr>
            <a:r>
              <a:rPr lang="en-GB" altLang="en-US" dirty="0"/>
              <a:t>13 buildings are listed – eight of them at grade II* </a:t>
            </a:r>
            <a:r>
              <a:rPr lang="en-GB" altLang="en-US" dirty="0" smtClean="0"/>
              <a:t>(thus in the top 10% of listed buildings in the country)</a:t>
            </a:r>
            <a:endParaRPr lang="en-GB" altLang="en-US" dirty="0"/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67558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8806D-406E-4BED-B8C1-E5AA26CB3A28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Closer up, massive social problems</a:t>
            </a:r>
          </a:p>
          <a:p>
            <a:pPr>
              <a:buFontTx/>
              <a:buChar char="•"/>
            </a:pPr>
            <a:r>
              <a:rPr lang="en-GB" altLang="en-US" dirty="0"/>
              <a:t>Historic buildings legislation doesn’t protect against the weather, pigeons and arsonists</a:t>
            </a:r>
          </a:p>
        </p:txBody>
      </p:sp>
    </p:spTree>
    <p:extLst>
      <p:ext uri="{BB962C8B-B14F-4D97-AF65-F5344CB8AC3E}">
        <p14:creationId xmlns:p14="http://schemas.microsoft.com/office/powerpoint/2010/main" val="3080344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B5B42D-6C1B-4F99-A95D-7AB61CBD025F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Eastside Regeneration – established by Manchester</a:t>
            </a:r>
            <a:r>
              <a:rPr lang="en-US" altLang="en-US" baseline="0" dirty="0" smtClean="0"/>
              <a:t> City Council, but ‘arms length’</a:t>
            </a:r>
          </a:p>
          <a:p>
            <a:r>
              <a:rPr lang="en-US" altLang="en-US" baseline="0" dirty="0" smtClean="0"/>
              <a:t>BPT – shared offices with Eastside Regen &amp; Ancoats UVC (until they merged into New East Manchester Ltd)</a:t>
            </a:r>
          </a:p>
          <a:p>
            <a:r>
              <a:rPr lang="en-US" altLang="en-US" baseline="0" dirty="0" smtClean="0"/>
              <a:t>RDA – established by national government; well-funded organization, able to invest in private development to </a:t>
            </a:r>
            <a:r>
              <a:rPr lang="en-US" altLang="en-US" baseline="0" dirty="0" err="1" smtClean="0"/>
              <a:t>kickstart</a:t>
            </a:r>
            <a:r>
              <a:rPr lang="en-US" altLang="en-US" baseline="0" dirty="0" smtClean="0"/>
              <a:t> economic regeneration.  Abolished in 2012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7004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234DD-7274-44CF-A305-310207E7EE1F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880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5663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7413" y="4705350"/>
            <a:ext cx="4887912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Shared vision on Urban Village principles- rekindling image of a lively place where people would want to live and work, with cafes and street </a:t>
            </a:r>
            <a:r>
              <a:rPr lang="en-GB" altLang="en-US" dirty="0" smtClean="0"/>
              <a:t>life.  Bit romantic and architecturally twee,</a:t>
            </a:r>
            <a:r>
              <a:rPr lang="en-GB" altLang="en-US" baseline="0" dirty="0" smtClean="0"/>
              <a:t> but popular with the local community</a:t>
            </a:r>
            <a:endParaRPr lang="en-GB" altLang="en-US" b="1" dirty="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GB" altLang="en-US" dirty="0">
              <a:latin typeface="Arial" panose="020B0604020202020204" pitchFamily="34" charset="0"/>
            </a:endParaRP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08518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5020A-DAF2-413F-81C5-9B41C474663F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369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DC606-9311-43F0-BD7C-A249C778E637}" type="slidenum">
              <a:rPr lang="en-GB" altLang="en-US"/>
              <a:pPr/>
              <a:t>21</a:t>
            </a:fld>
            <a:endParaRPr lang="en-GB" alt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/>
              <a:t>Another classic Ancoats image: mills along Rochdale Canal</a:t>
            </a:r>
          </a:p>
          <a:p>
            <a:pPr>
              <a:buFontTx/>
              <a:buChar char="•"/>
            </a:pPr>
            <a:r>
              <a:rPr lang="en-GB" altLang="en-US"/>
              <a:t>Murrays’ Mills in centre of picture – note the chimney smoking </a:t>
            </a:r>
          </a:p>
          <a:p>
            <a:pPr>
              <a:buFontTx/>
              <a:buChar char="•"/>
            </a:pPr>
            <a:r>
              <a:rPr lang="en-GB" altLang="en-US"/>
              <a:t>To the left is the Royal Mills Complex</a:t>
            </a:r>
          </a:p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2810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95A02-8C9B-4EF6-9328-E98E86FDD7B2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Grade II* listed, 200 year old complex</a:t>
            </a:r>
          </a:p>
          <a:p>
            <a:pPr>
              <a:buFontTx/>
              <a:buChar char="•"/>
            </a:pPr>
            <a:r>
              <a:rPr lang="en-GB" altLang="en-US" dirty="0"/>
              <a:t>Purpose built to use steam power to drive machinery – earliest remaining example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16070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16DEC-71E6-45AB-BEA4-8D6F1B82C9CB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Photo taken after demolition of Bengal St preparation wing following a small fire in the mid 1990s</a:t>
            </a:r>
          </a:p>
          <a:p>
            <a:pPr>
              <a:buFontTx/>
              <a:buChar char="•"/>
            </a:pPr>
            <a:r>
              <a:rPr lang="en-GB" altLang="en-US" dirty="0"/>
              <a:t>Murrays’ Mills in serious decline since cotton spinning ceased in the 1950s</a:t>
            </a:r>
          </a:p>
          <a:p>
            <a:pPr>
              <a:buFontTx/>
              <a:buChar char="•"/>
            </a:pPr>
            <a:r>
              <a:rPr lang="en-GB" altLang="en-US" dirty="0"/>
              <a:t>Converted into small units for textile-related businesses and storage</a:t>
            </a:r>
          </a:p>
          <a:p>
            <a:pPr>
              <a:buFontTx/>
              <a:buChar char="•"/>
            </a:pPr>
            <a:r>
              <a:rPr lang="en-GB" altLang="en-US" dirty="0"/>
              <a:t>Low rents &amp; slim profit margins led to a lack of maintenance</a:t>
            </a:r>
          </a:p>
          <a:p>
            <a:pPr>
              <a:buFontTx/>
              <a:buChar char="•"/>
            </a:pPr>
            <a:r>
              <a:rPr lang="en-GB" altLang="en-US" dirty="0"/>
              <a:t>Always frail, suffered structural failures, vandalism, rain penetration </a:t>
            </a:r>
            <a:r>
              <a:rPr lang="en-GB" altLang="en-US" dirty="0" err="1"/>
              <a:t>etc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25085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88EB7-C8E5-4BC6-B76B-2F3DA9AF384B}" type="slidenum">
              <a:rPr lang="en-GB" altLang="en-US"/>
              <a:pPr/>
              <a:t>24</a:t>
            </a:fld>
            <a:endParaRPr lang="en-GB" alt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Typical interior of one of the last parts of the building to be in use</a:t>
            </a:r>
          </a:p>
        </p:txBody>
      </p:sp>
    </p:spTree>
    <p:extLst>
      <p:ext uri="{BB962C8B-B14F-4D97-AF65-F5344CB8AC3E}">
        <p14:creationId xmlns:p14="http://schemas.microsoft.com/office/powerpoint/2010/main" val="1862580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7ED518-61D2-4741-8830-15AF1C0FC0A9}" type="slidenum">
              <a:rPr lang="en-GB" altLang="en-US"/>
              <a:pPr/>
              <a:t>25</a:t>
            </a:fld>
            <a:endParaRPr lang="en-GB" alt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b="0" dirty="0" smtClean="0"/>
              <a:t>Other parts of the building told a different story….</a:t>
            </a:r>
          </a:p>
          <a:p>
            <a:r>
              <a:rPr lang="en-GB" altLang="en-US" b="1" dirty="0" smtClean="0"/>
              <a:t>Internal </a:t>
            </a:r>
            <a:r>
              <a:rPr lang="en-GB" altLang="en-US" b="1" dirty="0"/>
              <a:t>structure</a:t>
            </a:r>
          </a:p>
          <a:p>
            <a:pPr>
              <a:buFontTx/>
              <a:buChar char="•"/>
            </a:pPr>
            <a:r>
              <a:rPr lang="en-GB" altLang="en-US" dirty="0"/>
              <a:t>Left: Cast iron columns – building reconfigured in 19</a:t>
            </a:r>
            <a:r>
              <a:rPr lang="en-GB" altLang="en-US" baseline="30000" dirty="0"/>
              <a:t>th</a:t>
            </a:r>
            <a:r>
              <a:rPr lang="en-GB" altLang="en-US" dirty="0"/>
              <a:t> century  - now has single row of columns in place of original two rows.</a:t>
            </a:r>
          </a:p>
          <a:p>
            <a:pPr>
              <a:buFontTx/>
              <a:buChar char="•"/>
            </a:pPr>
            <a:r>
              <a:rPr lang="en-GB" altLang="en-US" dirty="0"/>
              <a:t>Right: Timber beams and joists – severe damp penetration and rot.  Lath and plaster ceilings with tin sheet under-drawing for fire resistance – collapsed in many places</a:t>
            </a:r>
          </a:p>
        </p:txBody>
      </p:sp>
    </p:spTree>
    <p:extLst>
      <p:ext uri="{BB962C8B-B14F-4D97-AF65-F5344CB8AC3E}">
        <p14:creationId xmlns:p14="http://schemas.microsoft.com/office/powerpoint/2010/main" val="3255352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950B6A-F2DF-4279-A440-7A8F9F2EF7C0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652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D9F39-CD93-43E6-96E1-E12E2C891AE8}" type="slidenum">
              <a:rPr lang="en-GB" altLang="en-US"/>
              <a:pPr/>
              <a:t>27</a:t>
            </a:fld>
            <a:endParaRPr lang="en-GB" alt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First £1m was spent on scaffolding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7923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037E93-CB36-4EA9-AA78-FB570451B498}" type="slidenum">
              <a:rPr lang="en-GB" altLang="en-US"/>
              <a:pPr/>
              <a:t>28</a:t>
            </a:fld>
            <a:endParaRPr lang="en-GB" alt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Structural strengthening of floors for new uses.</a:t>
            </a:r>
          </a:p>
          <a:p>
            <a:r>
              <a:rPr lang="en-US" altLang="en-US" dirty="0" smtClean="0"/>
              <a:t>Splicing in T beams to supplement historic structure,</a:t>
            </a:r>
            <a:r>
              <a:rPr lang="en-US" altLang="en-US" baseline="0" dirty="0" smtClean="0"/>
              <a:t> which was retained, carrying as much load as it safely can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948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6FDBF-EC0E-478D-BCD0-2587DA5F7E58}" type="slidenum">
              <a:rPr lang="en-GB" altLang="en-US"/>
              <a:pPr/>
              <a:t>29</a:t>
            </a:fld>
            <a:endParaRPr lang="en-GB" alt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Timber truss end repairs, re-covering the roofs, masonry repairs, replacing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ritten</a:t>
            </a:r>
            <a:r>
              <a:rPr lang="en-US" altLang="en-US" baseline="0" dirty="0" smtClean="0"/>
              <a:t> timber lintels with new timber lintels 9and rebuilding the brickwork over them)</a:t>
            </a:r>
          </a:p>
          <a:p>
            <a:r>
              <a:rPr lang="en-US" altLang="en-US" baseline="0" dirty="0" smtClean="0"/>
              <a:t>Best conservation practice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49888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6FDBF-EC0E-478D-BCD0-2587DA5F7E58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Meanwhile, AUVC and NWDA undertook a competition to select a private developer to take on the repaired buildings, to convert to a mix of uses 9not just residential) in accordance with a development brief.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0672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6C65D-8327-457C-891A-A271197E1987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9487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59A413-6123-4294-87F2-6375A504545D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 smtClean="0"/>
              <a:t>Meanwhile the BPT also focussed on involving </a:t>
            </a:r>
            <a:r>
              <a:rPr lang="en-GB" altLang="en-US" dirty="0"/>
              <a:t>local people in regeneration - making the heritage asset intellectually and physically accessible</a:t>
            </a:r>
          </a:p>
          <a:p>
            <a:pPr>
              <a:buFontTx/>
              <a:buChar char="•"/>
            </a:pPr>
            <a:r>
              <a:rPr lang="en-GB" altLang="en-US" dirty="0"/>
              <a:t>Annual Open Days – pictures from September 2003 and September 2004</a:t>
            </a:r>
          </a:p>
        </p:txBody>
      </p:sp>
    </p:spTree>
    <p:extLst>
      <p:ext uri="{BB962C8B-B14F-4D97-AF65-F5344CB8AC3E}">
        <p14:creationId xmlns:p14="http://schemas.microsoft.com/office/powerpoint/2010/main" val="1245921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A50C7-342F-4FAC-A749-4C3E9A85954E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Skills, Schools &amp; Stories was separately funded by the Heritage Lottery Fund and charitable trusts, to </a:t>
            </a:r>
            <a:r>
              <a:rPr lang="en-US" altLang="en-US" dirty="0" err="1" smtClean="0"/>
              <a:t>formalise</a:t>
            </a:r>
            <a:r>
              <a:rPr lang="en-US" altLang="en-US" dirty="0" smtClean="0"/>
              <a:t> community engagement: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Conservation</a:t>
            </a:r>
            <a:r>
              <a:rPr lang="en-US" altLang="en-US" baseline="0" dirty="0" smtClean="0"/>
              <a:t> skills taster days for college construction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Site visits and classroom activities for 8 – 10 year olds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Oral history recordings by trained volunteers, with older people sharing memories and photos which were published in a ‘scrapbook of Ancoats’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7277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5C0F3-E247-4A5B-B1A6-2FA34B7932BF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And this is the complex when we had finished the repair work, ready to hand on to the selected developer….but…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9598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5C0F3-E247-4A5B-B1A6-2FA34B7932BF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The preferred developer lost his bank finance and the whole Ancoats project went on hold….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4161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5C0F3-E247-4A5B-B1A6-2FA34B7932BF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A new developer is now on site, creating a residential development</a:t>
            </a:r>
          </a:p>
          <a:p>
            <a:r>
              <a:rPr lang="en-US" altLang="en-US" dirty="0" smtClean="0"/>
              <a:t>He is infilling the canal basin, because the</a:t>
            </a:r>
            <a:r>
              <a:rPr lang="en-US" altLang="en-US" baseline="0" dirty="0" smtClean="0"/>
              <a:t> scheme needs more amenity space for residents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7072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5C0F3-E247-4A5B-B1A6-2FA34B7932BF}" type="slidenum">
              <a:rPr lang="en-GB" altLang="en-US"/>
              <a:pPr/>
              <a:t>36</a:t>
            </a:fld>
            <a:endParaRPr lang="en-GB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And re-building the 4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side of the courtyard in a contemporary style.</a:t>
            </a:r>
          </a:p>
          <a:p>
            <a:r>
              <a:rPr lang="en-US" altLang="en-US" dirty="0" smtClean="0"/>
              <a:t>Show flats have already been created in</a:t>
            </a:r>
            <a:r>
              <a:rPr lang="en-US" altLang="en-US" baseline="0" dirty="0" smtClean="0"/>
              <a:t> the Murray Street wing, to get pre-sales to fund the development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7208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all around Murrays’ Mills, Ancoats is buzzing.  New developments, some re-using old buildings (some more sensitive than others), open squares, café culture.</a:t>
            </a:r>
          </a:p>
          <a:p>
            <a:r>
              <a:rPr lang="en-US" dirty="0" smtClean="0"/>
              <a:t>Murrays’ Mills has been a catalyst that has encouraged others to invest – both initially back in 2005, when some developments were completed before the recession, and again more recently, as the economy has picked up.</a:t>
            </a:r>
          </a:p>
          <a:p>
            <a:r>
              <a:rPr lang="en-US" dirty="0" smtClean="0"/>
              <a:t>It has taken over 20 years – but it has created plenty of work for architects!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54C92-6E3D-4FE5-A103-260C42905A0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3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950B6A-F2DF-4279-A440-7A8F9F2EF7C0}" type="slidenum">
              <a:rPr lang="en-GB" altLang="en-US"/>
              <a:pPr/>
              <a:t>38</a:t>
            </a:fld>
            <a:endParaRPr lang="en-GB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99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6C65D-8327-457C-891A-A271197E1987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56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7A481-0551-44E7-BA3D-CF1FFCB13439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Often described as ‘developers of last resort’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465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7A481-0551-44E7-BA3D-CF1FFCB13439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HTN Trustees and regional representatives at a national</a:t>
            </a:r>
            <a:r>
              <a:rPr lang="en-GB" altLang="en-US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gathering (not very diverse – we need to work on that)</a:t>
            </a:r>
            <a:endParaRPr lang="en-GB" altLang="en-US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1146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7A481-0551-44E7-BA3D-CF1FFCB13439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End uses: community hub, meeting rooms, crèche &amp; after school clubs, office space for start up businesses, creative arts studios, well-being centres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Advisers in the ‘pool’:</a:t>
            </a:r>
            <a:r>
              <a:rPr lang="en-GB" altLang="en-US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VAT, governance, business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5083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7A481-0551-44E7-BA3D-CF1FFCB13439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Skills</a:t>
            </a:r>
            <a:r>
              <a:rPr lang="en-US" altLang="en-US" baseline="0" dirty="0" smtClean="0"/>
              <a:t> need on the Board change over time. Start off with visionary, campaigning people, then you need fundraisers who can write funding applications, then project managers &amp; decision makers who can </a:t>
            </a:r>
            <a:r>
              <a:rPr lang="en-US" altLang="en-US" baseline="0" dirty="0" err="1" smtClean="0"/>
              <a:t>deleiver</a:t>
            </a:r>
            <a:r>
              <a:rPr lang="en-US" altLang="en-US" baseline="0" dirty="0" smtClean="0"/>
              <a:t> projects.</a:t>
            </a:r>
          </a:p>
        </p:txBody>
      </p:sp>
    </p:spTree>
    <p:extLst>
      <p:ext uri="{BB962C8B-B14F-4D97-AF65-F5344CB8AC3E}">
        <p14:creationId xmlns:p14="http://schemas.microsoft.com/office/powerpoint/2010/main" val="23251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525418-09E9-4FA6-B232-9C9F9A6A2FE2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05350"/>
            <a:ext cx="4884738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/>
              <a:t>I want to talk about one particular building preservation trust, which I ran (as paid director) for 12 years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659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82BA5DA-81BB-4DFC-9EE5-2CB5F4401A6F}" type="slidenum">
              <a:rPr lang="en-GB" altLang="en-US"/>
              <a:pPr/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05668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2F29A9-32BB-4266-9F6B-E1C30FCA735D}" type="slidenum">
              <a:rPr lang="en-GB" altLang="en-US"/>
              <a:pPr/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439631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34A95B-1913-48EA-A7C6-A4E0CF22581B}" type="slidenum">
              <a:rPr lang="en-GB" altLang="en-US"/>
              <a:pPr/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78735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839D54-B3A3-475C-9D4E-AE48C0AD4602}" type="slidenum">
              <a:rPr lang="en-GB" altLang="en-US"/>
              <a:pPr/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5968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8E124B-4854-43A2-883B-2A46AF63B763}" type="slidenum">
              <a:rPr lang="en-GB" altLang="en-US"/>
              <a:pPr/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921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84B33-8D1D-40DD-A37B-D77CF6427642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ED689-55F0-4049-86A6-52E36483D6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620688"/>
            <a:ext cx="7848872" cy="4464496"/>
          </a:xfrm>
        </p:spPr>
        <p:txBody>
          <a:bodyPr>
            <a:normAutofit/>
          </a:bodyPr>
          <a:lstStyle/>
          <a:p>
            <a:r>
              <a:rPr lang="en-GB" sz="5300" b="1" dirty="0" smtClean="0"/>
              <a:t>Kate Dickson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b="1" dirty="0" smtClean="0"/>
              <a:t>Creative Heritage Consultants Ltd</a:t>
            </a:r>
            <a:br>
              <a:rPr lang="en-GB" sz="3600" b="1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 smtClean="0"/>
              <a:t>The role of the voluntary sector in heritage-led regeneration in the UK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82" y="4971952"/>
            <a:ext cx="1656856" cy="1640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3" y="5532927"/>
            <a:ext cx="2347013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532927"/>
            <a:ext cx="285652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371600"/>
            <a:ext cx="6934200" cy="2286000"/>
          </a:xfrm>
        </p:spPr>
        <p:txBody>
          <a:bodyPr>
            <a:normAutofit/>
          </a:bodyPr>
          <a:lstStyle/>
          <a:p>
            <a:pPr algn="l"/>
            <a:r>
              <a:rPr lang="en-GB" alt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Ancoats</a:t>
            </a:r>
            <a:br>
              <a:rPr lang="en-GB" alt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b="1" dirty="0"/>
              <a:t>Buildings Preservation Trust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572000" y="5181600"/>
            <a:ext cx="396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Established 1995…..</a:t>
            </a:r>
          </a:p>
        </p:txBody>
      </p:sp>
      <p:pic>
        <p:nvPicPr>
          <p:cNvPr id="56324" name="Picture 4" descr="Z:\ABPT Share\Presentations\Seville Sept 2005\optimised images\abpt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96678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748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143000"/>
          </a:xfrm>
        </p:spPr>
        <p:txBody>
          <a:bodyPr>
            <a:normAutofit/>
          </a:bodyPr>
          <a:lstStyle/>
          <a:p>
            <a:r>
              <a:rPr lang="en-GB" altLang="en-US" sz="4000" b="1" dirty="0"/>
              <a:t>Manchester, UK</a:t>
            </a:r>
          </a:p>
        </p:txBody>
      </p:sp>
      <p:pic>
        <p:nvPicPr>
          <p:cNvPr id="76804" name="Picture 4" descr="Z:\ABPT Share\Presentations\Seville Sept 2005\optimised images\DK-UK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143000"/>
            <a:ext cx="7316787" cy="54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143000"/>
          </a:xfrm>
        </p:spPr>
        <p:txBody>
          <a:bodyPr>
            <a:normAutofit/>
          </a:bodyPr>
          <a:lstStyle/>
          <a:p>
            <a:r>
              <a:rPr lang="en-GB" altLang="en-US" sz="4000" b="1" dirty="0"/>
              <a:t>Manchester United!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43" y="1844824"/>
            <a:ext cx="4901913" cy="395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143000"/>
          </a:xfrm>
        </p:spPr>
        <p:txBody>
          <a:bodyPr>
            <a:normAutofit/>
          </a:bodyPr>
          <a:lstStyle/>
          <a:p>
            <a:r>
              <a:rPr lang="en-GB" altLang="en-US" sz="4000" b="1" dirty="0"/>
              <a:t>Ancoats, Manchester</a:t>
            </a:r>
          </a:p>
        </p:txBody>
      </p:sp>
      <p:pic>
        <p:nvPicPr>
          <p:cNvPr id="12292" name="Picture 4" descr="Z:\ABPT Share\Presentations\Seville Sept 2005\optimised images\DKphoto-w-inner-ring-r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219200"/>
            <a:ext cx="6950075" cy="535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06" y="5615368"/>
            <a:ext cx="5256584" cy="1143000"/>
          </a:xfrm>
        </p:spPr>
        <p:txBody>
          <a:bodyPr>
            <a:noAutofit/>
          </a:bodyPr>
          <a:lstStyle/>
          <a:p>
            <a:pPr algn="l"/>
            <a:r>
              <a:rPr lang="en-GB" altLang="en-US" sz="4000" b="1" dirty="0"/>
              <a:t>Britain’s role in the </a:t>
            </a:r>
            <a:r>
              <a:rPr lang="en-GB" altLang="en-US" sz="4000" b="1" dirty="0" smtClean="0"/>
              <a:t/>
            </a:r>
            <a:br>
              <a:rPr lang="en-GB" altLang="en-US" sz="4000" b="1" dirty="0" smtClean="0"/>
            </a:br>
            <a:r>
              <a:rPr lang="en-GB" altLang="en-US" sz="4000" b="1" dirty="0" smtClean="0"/>
              <a:t>Industrial </a:t>
            </a:r>
            <a:r>
              <a:rPr lang="en-GB" altLang="en-US" sz="4000" b="1" dirty="0"/>
              <a:t>Revolution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6" y="116632"/>
            <a:ext cx="8496944" cy="534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143000"/>
          </a:xfrm>
        </p:spPr>
        <p:txBody>
          <a:bodyPr>
            <a:normAutofit/>
          </a:bodyPr>
          <a:lstStyle/>
          <a:p>
            <a:r>
              <a:rPr lang="en-GB" altLang="en-US" sz="4000" b="1" dirty="0"/>
              <a:t>The mill wall of Ancoats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057400" y="6093296"/>
            <a:ext cx="502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GB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century watercolour</a:t>
            </a:r>
          </a:p>
        </p:txBody>
      </p:sp>
      <p:pic>
        <p:nvPicPr>
          <p:cNvPr id="81924" name="Picture 4" descr="Z:\ABPT Share\Presentations\Seville Sept 2005\optimised images\Ancient-Ancoats-Pain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124744"/>
            <a:ext cx="6934200" cy="47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949280"/>
            <a:ext cx="7772400" cy="668338"/>
          </a:xfrm>
        </p:spPr>
        <p:txBody>
          <a:bodyPr>
            <a:noAutofit/>
          </a:bodyPr>
          <a:lstStyle/>
          <a:p>
            <a:pPr algn="l"/>
            <a:r>
              <a:rPr lang="en-GB" altLang="en-US" sz="4000" b="1" dirty="0"/>
              <a:t>Ancoats in the 1960s</a:t>
            </a:r>
          </a:p>
        </p:txBody>
      </p:sp>
      <p:pic>
        <p:nvPicPr>
          <p:cNvPr id="14339" name="Picture 3" descr="Z:\ABPT Share\Presentations\Seville Sept 2005\optimised images\Ancoats-aerial-1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>
            <a:fillRect/>
          </a:stretch>
        </p:blipFill>
        <p:spPr bwMode="auto">
          <a:xfrm>
            <a:off x="899592" y="323509"/>
            <a:ext cx="7566025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967637"/>
            <a:ext cx="7772400" cy="668338"/>
          </a:xfrm>
        </p:spPr>
        <p:txBody>
          <a:bodyPr>
            <a:noAutofit/>
          </a:bodyPr>
          <a:lstStyle/>
          <a:p>
            <a:pPr algn="l"/>
            <a:r>
              <a:rPr lang="en-GB" altLang="en-US" sz="4000" b="1" dirty="0"/>
              <a:t>Ancoats in the 1990s</a:t>
            </a:r>
          </a:p>
        </p:txBody>
      </p:sp>
      <p:pic>
        <p:nvPicPr>
          <p:cNvPr id="16387" name="Picture 3" descr="Z:\ABPT Share\Presentations\Seville Sept 2005\optimised images\Ancoats-Aerial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4917"/>
            <a:ext cx="7315200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9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244" y="5961062"/>
            <a:ext cx="6823028" cy="668338"/>
          </a:xfrm>
        </p:spPr>
        <p:txBody>
          <a:bodyPr>
            <a:noAutofit/>
          </a:bodyPr>
          <a:lstStyle/>
          <a:p>
            <a:pPr algn="l"/>
            <a:r>
              <a:rPr lang="en-GB" altLang="en-US" sz="4000" b="1" dirty="0"/>
              <a:t>Images of Ancoats in 1996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35496" y="260648"/>
            <a:ext cx="8851900" cy="5486400"/>
            <a:chOff x="96" y="720"/>
            <a:chExt cx="5576" cy="3456"/>
          </a:xfrm>
        </p:grpSpPr>
        <p:pic>
          <p:nvPicPr>
            <p:cNvPr id="18436" name="Picture 4" descr="Z:\ABPT Share\Presentations\Seville Sept 2005\optimised images\Paragon-Mill-Fire-IFA©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3"/>
            <a:stretch>
              <a:fillRect/>
            </a:stretch>
          </p:blipFill>
          <p:spPr bwMode="auto">
            <a:xfrm>
              <a:off x="96" y="720"/>
              <a:ext cx="3312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7" name="Picture 5" descr="Z:\ABPT Share\Presentations\Seville Sept 2005\optimised images\Flytipping-IFA©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720"/>
              <a:ext cx="2147" cy="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8" name="Picture 6" descr="Z:\ABPT Share\Presentations\Seville Sept 2005\optimised images\Green-Dragon-1-IFA©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793"/>
              <a:ext cx="1728" cy="1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9" name="Picture 7" descr="Z:\ABPT Share\Presentations\Seville Sept 2005\optimised images\Royal Mills images\Royal---derelict-coutyrd-b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4"/>
            <a:stretch>
              <a:fillRect/>
            </a:stretch>
          </p:blipFill>
          <p:spPr bwMode="auto">
            <a:xfrm>
              <a:off x="120" y="2794"/>
              <a:ext cx="1512" cy="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4758" y="5594350"/>
            <a:ext cx="8534400" cy="1143000"/>
          </a:xfrm>
        </p:spPr>
        <p:txBody>
          <a:bodyPr>
            <a:noAutofit/>
          </a:bodyPr>
          <a:lstStyle/>
          <a:p>
            <a:pPr algn="l"/>
            <a:r>
              <a:rPr lang="en-GB" altLang="en-US" sz="4000" b="1" dirty="0" smtClean="0"/>
              <a:t>Partnerships: complementary </a:t>
            </a:r>
            <a:r>
              <a:rPr lang="en-GB" altLang="en-US" sz="4000" b="1" dirty="0"/>
              <a:t>regeneration organisations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524" y="404664"/>
            <a:ext cx="8568952" cy="4536504"/>
          </a:xfrm>
        </p:spPr>
        <p:txBody>
          <a:bodyPr>
            <a:normAutofit lnSpcReduction="10000"/>
          </a:bodyPr>
          <a:lstStyle/>
          <a:p>
            <a:r>
              <a:rPr lang="en-GB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Eastside Regeneration programme:</a:t>
            </a:r>
          </a:p>
          <a:p>
            <a:pPr marL="714375" lvl="1" indent="-371475">
              <a:buNone/>
            </a:pPr>
            <a:r>
              <a:rPr lang="en-GB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safety, training, childcare</a:t>
            </a:r>
          </a:p>
          <a:p>
            <a:r>
              <a:rPr lang="en-GB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Ancoats Buildings Preservation Trust:   </a:t>
            </a: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 &amp; reuse of heritage buildings</a:t>
            </a:r>
          </a:p>
          <a:p>
            <a:r>
              <a:rPr lang="en-GB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Ancoats Urban Village Company:                    </a:t>
            </a: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attract private sector investment in new buildings, &amp; public funding for infrastructure</a:t>
            </a:r>
          </a:p>
          <a:p>
            <a:r>
              <a:rPr lang="en-GB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North West Regional Development Agency:</a:t>
            </a: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property purchase powers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45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51520" y="5873750"/>
            <a:ext cx="6248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3200" dirty="0" err="1"/>
              <a:t>Beith</a:t>
            </a:r>
            <a:r>
              <a:rPr lang="en-GB" altLang="en-US" sz="3200" dirty="0"/>
              <a:t>, North </a:t>
            </a:r>
            <a:r>
              <a:rPr lang="en-GB" altLang="en-US" sz="3200" dirty="0" smtClean="0"/>
              <a:t>Ayrshire, Scotland </a:t>
            </a:r>
            <a:r>
              <a:rPr lang="en-GB" altLang="en-US" sz="3200" dirty="0"/>
              <a:t>1997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GB" altLang="en-US" sz="4000" b="1" dirty="0">
                <a:latin typeface="+mn-lt"/>
              </a:rPr>
              <a:t>How do you turn this……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1259632"/>
            <a:ext cx="8460000" cy="423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91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594350"/>
            <a:ext cx="6406480" cy="1143000"/>
          </a:xfrm>
        </p:spPr>
        <p:txBody>
          <a:bodyPr>
            <a:noAutofit/>
          </a:bodyPr>
          <a:lstStyle/>
          <a:p>
            <a:pPr algn="l"/>
            <a:r>
              <a:rPr lang="en-GB" altLang="en-US" sz="4000" b="1" dirty="0"/>
              <a:t>Shared vision for the </a:t>
            </a:r>
            <a:r>
              <a:rPr lang="en-GB" altLang="en-US" sz="4000" b="1" dirty="0" smtClean="0"/>
              <a:t>new </a:t>
            </a:r>
            <a:r>
              <a:rPr lang="en-GB" altLang="en-US" sz="4000" b="1" dirty="0"/>
              <a:t>Ancoats (‘Little Italy’)</a:t>
            </a:r>
          </a:p>
        </p:txBody>
      </p:sp>
      <p:pic>
        <p:nvPicPr>
          <p:cNvPr id="87043" name="Picture 3" descr="Z:\ABPT Share\Presentations\Seville Sept 2005\optimised images\Ancoats-Vision-1996-IFA©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32656"/>
            <a:ext cx="7848600" cy="51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8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812631"/>
            <a:ext cx="6408712" cy="706437"/>
          </a:xfrm>
        </p:spPr>
        <p:txBody>
          <a:bodyPr>
            <a:noAutofit/>
          </a:bodyPr>
          <a:lstStyle/>
          <a:p>
            <a:pPr algn="l"/>
            <a:r>
              <a:rPr lang="en-GB" altLang="en-US" sz="4000" b="1" dirty="0"/>
              <a:t>Murrays’ Mills – </a:t>
            </a:r>
            <a:r>
              <a:rPr lang="en-GB" altLang="en-US" sz="4000" b="1" dirty="0" smtClean="0"/>
              <a:t>built 1798</a:t>
            </a:r>
            <a:endParaRPr lang="en-GB" altLang="en-US" sz="4000" b="1" dirty="0"/>
          </a:p>
        </p:txBody>
      </p:sp>
      <p:pic>
        <p:nvPicPr>
          <p:cNvPr id="20483" name="Picture 3" descr="Z:\ABPT Share\Presentations\Seville Sept 2005\optimised images\Historic-illo-Ancoats-Mill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4664"/>
            <a:ext cx="79248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940426"/>
            <a:ext cx="6984776" cy="474662"/>
          </a:xfrm>
        </p:spPr>
        <p:txBody>
          <a:bodyPr>
            <a:noAutofit/>
          </a:bodyPr>
          <a:lstStyle/>
          <a:p>
            <a:pPr algn="l"/>
            <a:r>
              <a:rPr lang="en-GB" altLang="en-US" sz="4000" b="1" dirty="0"/>
              <a:t>Murrays’ </a:t>
            </a:r>
            <a:r>
              <a:rPr lang="en-GB" altLang="en-US" sz="4000" b="1" dirty="0" smtClean="0"/>
              <a:t>Mills – 1980s</a:t>
            </a:r>
            <a:endParaRPr lang="en-GB" altLang="en-US" sz="4000" b="1" dirty="0"/>
          </a:p>
        </p:txBody>
      </p:sp>
      <p:pic>
        <p:nvPicPr>
          <p:cNvPr id="22531" name="Picture 3" descr="Z:\ABPT Share\Presentations\Seville Sept 2005\optimised images\BDP images\MM-aerial-B-and-W-198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31" y="350387"/>
            <a:ext cx="5291137" cy="52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17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8625"/>
            <a:ext cx="7772400" cy="665163"/>
          </a:xfrm>
        </p:spPr>
        <p:txBody>
          <a:bodyPr>
            <a:noAutofit/>
          </a:bodyPr>
          <a:lstStyle/>
          <a:p>
            <a:r>
              <a:rPr lang="en-GB" altLang="en-US" b="1" dirty="0"/>
              <a:t>Murrays’ Mills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GB" altLang="en-US" sz="2800">
              <a:latin typeface="Arial" panose="020B0604020202020204" pitchFamily="34" charset="0"/>
            </a:endParaRPr>
          </a:p>
          <a:p>
            <a:endParaRPr lang="en-GB" altLang="en-US" sz="2800">
              <a:latin typeface="Arial" panose="020B0604020202020204" pitchFamily="34" charset="0"/>
            </a:endParaRPr>
          </a:p>
          <a:p>
            <a:endParaRPr lang="en-GB" altLang="en-US" sz="2800">
              <a:latin typeface="Arial" panose="020B0604020202020204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84944" y="5758689"/>
            <a:ext cx="510216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altLang="en-US" sz="4000" b="1" dirty="0">
                <a:latin typeface="+mj-lt"/>
                <a:ea typeface="+mj-ea"/>
                <a:cs typeface="+mj-cs"/>
              </a:rPr>
              <a:t>Courtyard view in 1995</a:t>
            </a:r>
          </a:p>
          <a:p>
            <a:endParaRPr lang="en-GB" altLang="en-US" dirty="0">
              <a:latin typeface="Franklin Gothic Demi Cond" panose="020B0706030402020204" pitchFamily="34" charset="0"/>
            </a:endParaRPr>
          </a:p>
        </p:txBody>
      </p:sp>
      <p:pic>
        <p:nvPicPr>
          <p:cNvPr id="24582" name="Picture 6" descr="Z:\ABPT Share\Presentations\Seville Sept 2005\optimised images\Murrays-Courtyard-1995-IFA©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950"/>
            <a:ext cx="9144000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83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2925"/>
            <a:ext cx="7772400" cy="474663"/>
          </a:xfrm>
        </p:spPr>
        <p:txBody>
          <a:bodyPr>
            <a:noAutofit/>
          </a:bodyPr>
          <a:lstStyle/>
          <a:p>
            <a:r>
              <a:rPr lang="en-GB" altLang="en-US" b="1" dirty="0"/>
              <a:t>Murrays’ Mills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1520" y="5966050"/>
            <a:ext cx="72485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3600" b="1" dirty="0">
                <a:latin typeface="+mj-lt"/>
                <a:ea typeface="+mj-ea"/>
                <a:cs typeface="+mj-cs"/>
              </a:rPr>
              <a:t>Typical </a:t>
            </a:r>
            <a:r>
              <a:rPr lang="en-GB" altLang="en-US" sz="3600" b="1" dirty="0" smtClean="0">
                <a:latin typeface="+mj-lt"/>
                <a:ea typeface="+mj-ea"/>
                <a:cs typeface="+mj-cs"/>
              </a:rPr>
              <a:t>interior, after clearance, 2003</a:t>
            </a:r>
            <a:endParaRPr lang="en-GB" altLang="en-US" sz="3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6629" name="Picture 5" descr="Z:\ABPT Share\Presentations\Seville Sept 2005\optimised images\mm-old-mill-interi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46" y="1268760"/>
            <a:ext cx="6248401" cy="456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66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5928518"/>
            <a:ext cx="7772400" cy="474663"/>
          </a:xfrm>
        </p:spPr>
        <p:txBody>
          <a:bodyPr>
            <a:noAutofit/>
          </a:bodyPr>
          <a:lstStyle/>
          <a:p>
            <a:pPr algn="l"/>
            <a:r>
              <a:rPr lang="en-GB" altLang="en-US" b="1" dirty="0"/>
              <a:t>Structure &amp; fabric: </a:t>
            </a:r>
            <a:r>
              <a:rPr lang="en-GB" altLang="en-US" sz="3600" b="1" dirty="0"/>
              <a:t>condition issues</a:t>
            </a:r>
          </a:p>
        </p:txBody>
      </p:sp>
      <p:pic>
        <p:nvPicPr>
          <p:cNvPr id="30723" name="Picture 3" descr="Z:\ABPT Share\Presentations\Seville Sept 2005\optimised images\MM-Old-Mill-Fairbairn-br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3"/>
          <a:stretch>
            <a:fillRect/>
          </a:stretch>
        </p:blipFill>
        <p:spPr bwMode="auto">
          <a:xfrm>
            <a:off x="208781" y="332656"/>
            <a:ext cx="4767263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Z:\ABPT Share\Presentations\Seville Sept 2005\optimised images\KM-31_p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64172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11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722313"/>
          </a:xfrm>
        </p:spPr>
        <p:txBody>
          <a:bodyPr>
            <a:normAutofit fontScale="90000"/>
          </a:bodyPr>
          <a:lstStyle/>
          <a:p>
            <a:r>
              <a:rPr lang="en-GB" altLang="en-US" b="1" dirty="0"/>
              <a:t>Public support for Murrays’ Mills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10" y="1844824"/>
            <a:ext cx="8591078" cy="3505200"/>
          </a:xfrm>
        </p:spPr>
        <p:txBody>
          <a:bodyPr>
            <a:noAutofit/>
          </a:bodyPr>
          <a:lstStyle/>
          <a:p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Lottery ‘grant in principle’ in August 2000</a:t>
            </a:r>
          </a:p>
          <a:p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Regional Development Agency used CPO powers to secure ownership</a:t>
            </a:r>
          </a:p>
          <a:p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Buildings passed to the Trust on a </a:t>
            </a: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long lease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 funding of £11.8m raised (Lottery &amp; RDA)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Shell repair works on site 2005-06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3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59435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/>
              <a:t>Murrays’ Mills on site in 2005 (1)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7580" y="836712"/>
            <a:ext cx="8734767" cy="4114800"/>
            <a:chOff x="107504" y="764704"/>
            <a:chExt cx="8734767" cy="4114800"/>
          </a:xfrm>
        </p:grpSpPr>
        <p:pic>
          <p:nvPicPr>
            <p:cNvPr id="34819" name="Picture 3" descr="Z:\ABPT Share\Presentations\Seville Sept 2005\optimised images\Murrays-shroud---08.08.0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5"/>
            <a:stretch/>
          </p:blipFill>
          <p:spPr bwMode="auto">
            <a:xfrm>
              <a:off x="107504" y="775048"/>
              <a:ext cx="3143250" cy="4104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0" name="Picture 4" descr="Z:\ABPT Pictures\Pictures\Murrays' Mills Photos\MM Site Visit 25.01.06\DSC00005---opt---courtyd-fr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871" y="764704"/>
              <a:ext cx="5486400" cy="411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2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359" y="5622475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/>
              <a:t>Murrays’ Mills on site in 2005 (2)</a:t>
            </a: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4071672" y="476672"/>
            <a:ext cx="4781550" cy="4800600"/>
            <a:chOff x="2537" y="1104"/>
            <a:chExt cx="3012" cy="3024"/>
          </a:xfrm>
        </p:grpSpPr>
        <p:pic>
          <p:nvPicPr>
            <p:cNvPr id="100356" name="Picture 4" descr="Z:\ABPT Share\Presentations\Seville Sept 2005\optimised images\Slot-cut-in-beam-to-receiv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7"/>
            <a:stretch>
              <a:fillRect/>
            </a:stretch>
          </p:blipFill>
          <p:spPr bwMode="auto">
            <a:xfrm>
              <a:off x="3600" y="1104"/>
              <a:ext cx="1938" cy="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357" name="Picture 5" descr="Z:\ABPT Share\Presentations\Seville Sept 2005\optimised images\BDP images\Beam-and-steel-mock-u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4" r="15749" b="2625"/>
            <a:stretch>
              <a:fillRect/>
            </a:stretch>
          </p:blipFill>
          <p:spPr bwMode="auto">
            <a:xfrm>
              <a:off x="3936" y="2586"/>
              <a:ext cx="1613" cy="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358" name="Picture 6" descr="Z:\ABPT Share\Presentations\Seville Sept 2005\optimised images\BDP images\Steels-for-beams-stacked-up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9" r="19685"/>
            <a:stretch>
              <a:fillRect/>
            </a:stretch>
          </p:blipFill>
          <p:spPr bwMode="auto">
            <a:xfrm>
              <a:off x="2537" y="2580"/>
              <a:ext cx="1332" cy="1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0359" name="Group 7"/>
          <p:cNvGrpSpPr>
            <a:grpSpLocks/>
          </p:cNvGrpSpPr>
          <p:nvPr/>
        </p:nvGrpSpPr>
        <p:grpSpPr bwMode="auto">
          <a:xfrm>
            <a:off x="174359" y="476672"/>
            <a:ext cx="5508625" cy="4800600"/>
            <a:chOff x="82" y="912"/>
            <a:chExt cx="3470" cy="3024"/>
          </a:xfrm>
        </p:grpSpPr>
        <p:pic>
          <p:nvPicPr>
            <p:cNvPr id="100360" name="Picture 8" descr="Z:\ABPT Share\Presentations\Seville Sept 2005\optimised images\Founds-2.gif"/>
            <p:cNvPicPr>
              <a:picLocks noChangeAspect="1" noChangeArrowheads="1"/>
            </p:cNvPicPr>
            <p:nvPr/>
          </p:nvPicPr>
          <p:blipFill>
            <a:blip r:embed="rId6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" y="912"/>
              <a:ext cx="1038" cy="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361" name="Picture 9" descr="Z:\Pictures\Ancoats\Murrays' Mills\Opt image of Old Mill fdn strenghtening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" y="912"/>
              <a:ext cx="2358" cy="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093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622475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/>
              <a:t>Murrays’ Mills on site in 2005 (3)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330696" y="548680"/>
            <a:ext cx="5029200" cy="4686300"/>
            <a:chOff x="2496" y="1056"/>
            <a:chExt cx="3168" cy="2952"/>
          </a:xfrm>
        </p:grpSpPr>
        <p:pic>
          <p:nvPicPr>
            <p:cNvPr id="38916" name="Picture 4" descr="Z:\ABPT Share\Presentations\Seville Sept 2005\optimised images\New-lintels-in-New-Mil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08"/>
              <a:ext cx="2400" cy="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7" name="Picture 5" descr="Z:\ABPT Share\Presentations\Seville Sept 2005\optimised images\Murray-St-Sth---stripped-r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056"/>
              <a:ext cx="1488" cy="1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8" name="Picture 6" descr="Z:\ABPT Share\Presentations\Seville Sept 2005\optimised images\Truss-end-repai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056"/>
              <a:ext cx="1632" cy="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919" name="Picture 7" descr="Z:\ABPT Share\Presentations\Seville Sept 2005\optimised images\MM-New-Window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48680"/>
            <a:ext cx="3486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13936"/>
            <a:ext cx="7772400" cy="1143000"/>
          </a:xfrm>
        </p:spPr>
        <p:txBody>
          <a:bodyPr/>
          <a:lstStyle/>
          <a:p>
            <a:r>
              <a:rPr lang="en-GB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….into this?…..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1425901"/>
            <a:ext cx="7851228" cy="371015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520" y="5873462"/>
            <a:ext cx="6248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3200" dirty="0" err="1"/>
              <a:t>Beith</a:t>
            </a:r>
            <a:r>
              <a:rPr lang="en-GB" altLang="en-US" sz="3200" dirty="0"/>
              <a:t>, North </a:t>
            </a:r>
            <a:r>
              <a:rPr lang="en-GB" altLang="en-US" sz="3200" dirty="0" smtClean="0"/>
              <a:t>Ayrshire, Scotland 2004</a:t>
            </a:r>
            <a:endParaRPr lang="en-GB" alt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34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938" y="5599269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/>
              <a:t>Murrays’ Mills </a:t>
            </a:r>
            <a:r>
              <a:rPr lang="en-GB" altLang="en-US" sz="4000" b="1" dirty="0" smtClean="0"/>
              <a:t>Development Brief</a:t>
            </a:r>
            <a:endParaRPr lang="en-GB" alt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4801"/>
          <a:stretch/>
        </p:blipFill>
        <p:spPr>
          <a:xfrm rot="5400000">
            <a:off x="256714" y="1067959"/>
            <a:ext cx="5246195" cy="381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38" y="980728"/>
            <a:ext cx="2804160" cy="1648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38" y="2982304"/>
            <a:ext cx="2804400" cy="17523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583216"/>
            <a:ext cx="7772400" cy="1144587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/>
              <a:t>Engaging with the community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685800" y="332656"/>
            <a:ext cx="7772400" cy="5159375"/>
            <a:chOff x="384" y="896"/>
            <a:chExt cx="4896" cy="3250"/>
          </a:xfrm>
        </p:grpSpPr>
        <p:pic>
          <p:nvPicPr>
            <p:cNvPr id="47108" name="Picture 4" descr="Z:\ABPT Share\Presentations\Seville Sept 2005\optimised images\SdF-Guided-Walk-HOD-20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2400" cy="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09" name="Picture 5" descr="Z:\ABPT Share\Presentations\Seville Sept 2005\optimised images\Ken-Moth-HOD-200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896"/>
              <a:ext cx="2400" cy="1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0" name="Picture 6" descr="Z:\ABPT Share\Presentations\Seville Sept 2005\optimised images\HOD-2003-queu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544"/>
              <a:ext cx="2400" cy="1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1" name="Picture 7" descr="Z:\ABPT Share\Presentations\Seville Sept 2005\optimised images\HOD-2003-Waulk-Mil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4" t="29298" r="24942" b="20509"/>
            <a:stretch>
              <a:fillRect/>
            </a:stretch>
          </p:blipFill>
          <p:spPr bwMode="auto">
            <a:xfrm>
              <a:off x="2880" y="904"/>
              <a:ext cx="2400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63525" y="551815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/>
              <a:t>Skills, Schools &amp; </a:t>
            </a:r>
            <a:r>
              <a:rPr lang="en-GB" altLang="en-US" sz="4000" b="1" dirty="0" smtClean="0"/>
              <a:t>Stories</a:t>
            </a:r>
            <a:endParaRPr lang="en-GB" alt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423368"/>
            <a:ext cx="8280000" cy="50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69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1138237" y="260648"/>
            <a:ext cx="6867525" cy="5108575"/>
            <a:chOff x="669" y="864"/>
            <a:chExt cx="4326" cy="3218"/>
          </a:xfrm>
        </p:grpSpPr>
        <p:grpSp>
          <p:nvGrpSpPr>
            <p:cNvPr id="40963" name="Group 3"/>
            <p:cNvGrpSpPr>
              <a:grpSpLocks/>
            </p:cNvGrpSpPr>
            <p:nvPr/>
          </p:nvGrpSpPr>
          <p:grpSpPr bwMode="auto">
            <a:xfrm>
              <a:off x="669" y="864"/>
              <a:ext cx="2115" cy="3218"/>
              <a:chOff x="669" y="864"/>
              <a:chExt cx="2115" cy="3218"/>
            </a:xfrm>
          </p:grpSpPr>
          <p:pic>
            <p:nvPicPr>
              <p:cNvPr id="40964" name="Picture 4" descr="Z:\Pictures\Ancoats\Murrays' Mills\2006-08-01 MM at PC\IMG_8214-opt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" y="864"/>
                <a:ext cx="2115" cy="1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65" name="Picture 5" descr="Z:\Pictures\Ancoats\Murrays' Mills\2006-08-01 MM at PC\IMG_7794-op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" y="2496"/>
                <a:ext cx="2115" cy="1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966" name="Group 6"/>
            <p:cNvGrpSpPr>
              <a:grpSpLocks/>
            </p:cNvGrpSpPr>
            <p:nvPr/>
          </p:nvGrpSpPr>
          <p:grpSpPr bwMode="auto">
            <a:xfrm>
              <a:off x="2880" y="864"/>
              <a:ext cx="2115" cy="3218"/>
              <a:chOff x="2880" y="864"/>
              <a:chExt cx="2115" cy="3218"/>
            </a:xfrm>
          </p:grpSpPr>
          <p:pic>
            <p:nvPicPr>
              <p:cNvPr id="40967" name="Picture 7" descr="Z:\ABPT Share\Presentations\Optimised images\MM-Murray-St-Sth-int---01.0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2496"/>
                <a:ext cx="2115" cy="1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68" name="Picture 8" descr="Z:\Pictures\Ancoats\Murrays' Mills\2006-08-01 MM at PC\IMG_8648-opt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864"/>
                <a:ext cx="2115" cy="1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0969" name="Rectangle 9"/>
          <p:cNvSpPr>
            <a:spLocks noGrp="1" noChangeArrowheads="1"/>
          </p:cNvSpPr>
          <p:nvPr>
            <p:ph type="title"/>
          </p:nvPr>
        </p:nvSpPr>
        <p:spPr>
          <a:xfrm>
            <a:off x="257379" y="5600319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/>
              <a:t>Murrays’ Mills 2006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17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9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 smtClean="0"/>
              <a:t>Then this happened….</a:t>
            </a:r>
            <a:endParaRPr lang="en-GB" altLang="en-US" sz="4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387">
            <a:off x="1934659" y="1329066"/>
            <a:ext cx="6212270" cy="4653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96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9" name="Rectangle 9"/>
          <p:cNvSpPr>
            <a:spLocks noGrp="1" noChangeArrowheads="1"/>
          </p:cNvSpPr>
          <p:nvPr>
            <p:ph type="title"/>
          </p:nvPr>
        </p:nvSpPr>
        <p:spPr>
          <a:xfrm>
            <a:off x="251520" y="5736215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 smtClean="0"/>
              <a:t>But ten years on….</a:t>
            </a:r>
            <a:endParaRPr lang="en-GB" alt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5081" r="5232" b="7291"/>
          <a:stretch/>
        </p:blipFill>
        <p:spPr>
          <a:xfrm>
            <a:off x="885736" y="272908"/>
            <a:ext cx="7138184" cy="5184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12" y="579183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46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9" name="Rectangle 9"/>
          <p:cNvSpPr>
            <a:spLocks noGrp="1" noChangeArrowheads="1"/>
          </p:cNvSpPr>
          <p:nvPr>
            <p:ph type="title"/>
          </p:nvPr>
        </p:nvSpPr>
        <p:spPr>
          <a:xfrm>
            <a:off x="179512" y="571500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4000" b="1" dirty="0" smtClean="0"/>
              <a:t>Development by Manchester Life</a:t>
            </a:r>
            <a:endParaRPr lang="en-GB" alt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10"/>
            <a:ext cx="9144000" cy="5680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12" y="579183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64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395" y="5588640"/>
            <a:ext cx="8568952" cy="1143000"/>
          </a:xfrm>
        </p:spPr>
        <p:txBody>
          <a:bodyPr>
            <a:noAutofit/>
          </a:bodyPr>
          <a:lstStyle/>
          <a:p>
            <a:pPr algn="l"/>
            <a:r>
              <a:rPr lang="en-GB" sz="3600" b="1" dirty="0" smtClean="0"/>
              <a:t>Ancoats 2018: Plenty of work for architects!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18369" y="5588640"/>
            <a:ext cx="6984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" y="188640"/>
            <a:ext cx="9144000" cy="56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1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804693"/>
            <a:ext cx="7772400" cy="722313"/>
          </a:xfrm>
        </p:spPr>
        <p:txBody>
          <a:bodyPr>
            <a:normAutofit fontScale="90000"/>
          </a:bodyPr>
          <a:lstStyle/>
          <a:p>
            <a:pPr algn="l"/>
            <a:r>
              <a:rPr lang="en-GB" altLang="en-US" b="1" dirty="0" smtClean="0"/>
              <a:t>Lessons learnt</a:t>
            </a:r>
            <a:endParaRPr lang="en-GB" altLang="en-US" sz="4000" dirty="0">
              <a:solidFill>
                <a:srgbClr val="993366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548680"/>
            <a:ext cx="8591078" cy="3505200"/>
          </a:xfrm>
        </p:spPr>
        <p:txBody>
          <a:bodyPr>
            <a:noAutofit/>
          </a:bodyPr>
          <a:lstStyle/>
          <a:p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Regeneration takes a very long time!</a:t>
            </a:r>
          </a:p>
          <a:p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Partnership delivery is key</a:t>
            </a:r>
          </a:p>
          <a:p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Private, public &amp; voluntary sectors</a:t>
            </a:r>
          </a:p>
          <a:p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Risk assigned to those best placed to carry it</a:t>
            </a:r>
          </a:p>
          <a:p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Community engagement and ‘buy in’</a:t>
            </a:r>
          </a:p>
          <a:p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Leadership:</a:t>
            </a:r>
          </a:p>
          <a:p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“One person with a passion is better than 40 who are merely interested!”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420888"/>
            <a:ext cx="7671854" cy="10081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8000" b="1" dirty="0" smtClean="0"/>
              <a:t>Thank you! </a:t>
            </a:r>
            <a:br>
              <a:rPr lang="en-GB" sz="8000" b="1" dirty="0" smtClean="0"/>
            </a:br>
            <a:r>
              <a:rPr lang="en-GB" sz="8000" b="1" dirty="0" smtClean="0"/>
              <a:t/>
            </a:r>
            <a:br>
              <a:rPr lang="en-GB" sz="8000" b="1" dirty="0" smtClean="0"/>
            </a:br>
            <a:endParaRPr lang="en-US" sz="3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82" y="4971952"/>
            <a:ext cx="1656856" cy="1640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1878" y="3645024"/>
            <a:ext cx="5340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/>
              <a:t>www.creative-heritage.net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291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07911" y="5873750"/>
            <a:ext cx="72785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3200" dirty="0" smtClean="0"/>
              <a:t>16 High Street, Boston, Lincolnshire (2009)</a:t>
            </a:r>
            <a:endParaRPr lang="en-GB" altLang="en-US" sz="3200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GB" altLang="en-US" sz="4000" b="1" dirty="0" smtClean="0">
                <a:latin typeface="+mn-lt"/>
              </a:rPr>
              <a:t>Or this</a:t>
            </a:r>
            <a:r>
              <a:rPr lang="en-GB" altLang="en-US" sz="4000" b="1" dirty="0">
                <a:latin typeface="+mn-lt"/>
              </a:rPr>
              <a:t>……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" t="2283" r="1106" b="1409"/>
          <a:stretch/>
        </p:blipFill>
        <p:spPr>
          <a:xfrm>
            <a:off x="1388375" y="1052736"/>
            <a:ext cx="633670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40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49110" y="6018316"/>
            <a:ext cx="72785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3200" dirty="0" smtClean="0"/>
              <a:t>16 High Street, Boston, Lincolnshire (2012)</a:t>
            </a:r>
            <a:endParaRPr lang="en-GB" altLang="en-US" sz="3200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GB" altLang="en-US" sz="4000" b="1" dirty="0" smtClean="0">
                <a:latin typeface="+mn-lt"/>
              </a:rPr>
              <a:t>….into  this</a:t>
            </a:r>
            <a:r>
              <a:rPr lang="en-GB" altLang="en-US" sz="4000" b="1" dirty="0">
                <a:latin typeface="+mn-lt"/>
              </a:rPr>
              <a:t>……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7"/>
          <a:stretch/>
        </p:blipFill>
        <p:spPr>
          <a:xfrm>
            <a:off x="1203946" y="1170017"/>
            <a:ext cx="6464398" cy="484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947" y="1728933"/>
            <a:ext cx="8534400" cy="37395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Charitable property </a:t>
            </a: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developers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Managed by volunteers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Motivated </a:t>
            </a: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by heritage </a:t>
            </a: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community, not profit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Can access grants to bridge the ‘conservation deficit’, especially Lottery &amp; Trust funds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Traditionally tackle historic buildings at risk that are ‘beyond market forces</a:t>
            </a: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 dirty="0"/>
              <a:t>Building Preservation </a:t>
            </a:r>
            <a:r>
              <a:rPr lang="en-GB" altLang="en-US" sz="4000" b="1" dirty="0" smtClean="0"/>
              <a:t>Trusts</a:t>
            </a:r>
            <a:endParaRPr lang="en-GB" sz="4000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85800" y="12065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en-US" sz="40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 dirty="0" smtClean="0"/>
              <a:t>Heritage Trust Network</a:t>
            </a:r>
            <a:endParaRPr lang="en-GB" sz="4000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85800" y="11663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en-US" sz="40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601791"/>
            <a:ext cx="2856522" cy="1080000"/>
          </a:xfrm>
          <a:prstGeom prst="rect">
            <a:avLst/>
          </a:prstGeom>
        </p:spPr>
      </p:pic>
      <p:pic>
        <p:nvPicPr>
          <p:cNvPr id="9" name="Picture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6847"/>
            <a:ext cx="9144000" cy="358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683" y="1686283"/>
            <a:ext cx="7507560" cy="366754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Over 200 Trusts in the UK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Small percentage have paid staff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Wide range of building types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End uses for community benefit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 provides peer support &amp; advice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Conferences and regional </a:t>
            </a: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meetings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‘Pool’ of professional advisers</a:t>
            </a:r>
          </a:p>
          <a:p>
            <a:pPr>
              <a:lnSpc>
                <a:spcPct val="90000"/>
              </a:lnSpc>
            </a:pPr>
            <a:endParaRPr lang="en-GB" altLang="en-US" sz="3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 dirty="0" smtClean="0"/>
              <a:t>Heritage Trust Network</a:t>
            </a:r>
            <a:endParaRPr lang="en-GB" sz="4000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85800" y="11663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en-US" sz="40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601791"/>
            <a:ext cx="285652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683" y="1686283"/>
            <a:ext cx="7507560" cy="366754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Unpaid Trustees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Often retired or have plenty of time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Architect, planner, lawyer, accountant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Passionate and visionary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Campaigning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Able to make a case 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“Voluntary nor amateur”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 dirty="0" smtClean="0"/>
              <a:t>Typical Trust </a:t>
            </a:r>
            <a:r>
              <a:rPr lang="en-GB" altLang="en-US" sz="4000" b="1" dirty="0"/>
              <a:t>characteristics</a:t>
            </a:r>
            <a:endParaRPr lang="en-GB" sz="4000" b="1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85800" y="11663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en-US" sz="40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79" y="5622475"/>
            <a:ext cx="1097268" cy="1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1616</Words>
  <Application>Microsoft Office PowerPoint</Application>
  <PresentationFormat>Apresentação na tela (4:3)</PresentationFormat>
  <Paragraphs>188</Paragraphs>
  <Slides>39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3" baseType="lpstr">
      <vt:lpstr>Arial</vt:lpstr>
      <vt:lpstr>Calibri</vt:lpstr>
      <vt:lpstr>Franklin Gothic Demi Cond</vt:lpstr>
      <vt:lpstr>Office Theme</vt:lpstr>
      <vt:lpstr>Kate Dickson Creative Heritage Consultants Ltd  The role of the voluntary sector in heritage-led regeneration in the UK</vt:lpstr>
      <vt:lpstr>How do you turn this……</vt:lpstr>
      <vt:lpstr>….into this?…..</vt:lpstr>
      <vt:lpstr>Or this……</vt:lpstr>
      <vt:lpstr>….into  this……</vt:lpstr>
      <vt:lpstr>Building Preservation Trusts</vt:lpstr>
      <vt:lpstr>Heritage Trust Network</vt:lpstr>
      <vt:lpstr>Heritage Trust Network</vt:lpstr>
      <vt:lpstr>Typical Trust characteristics</vt:lpstr>
      <vt:lpstr>Ancoats Buildings Preservation Trust</vt:lpstr>
      <vt:lpstr>Manchester, UK</vt:lpstr>
      <vt:lpstr>Manchester United!</vt:lpstr>
      <vt:lpstr>Ancoats, Manchester</vt:lpstr>
      <vt:lpstr>Britain’s role in the  Industrial Revolution</vt:lpstr>
      <vt:lpstr>The mill wall of Ancoats</vt:lpstr>
      <vt:lpstr>Ancoats in the 1960s</vt:lpstr>
      <vt:lpstr>Ancoats in the 1990s</vt:lpstr>
      <vt:lpstr>Images of Ancoats in 1996</vt:lpstr>
      <vt:lpstr>Partnerships: complementary regeneration organisations</vt:lpstr>
      <vt:lpstr>Shared vision for the new Ancoats (‘Little Italy’)</vt:lpstr>
      <vt:lpstr>Murrays’ Mills – built 1798</vt:lpstr>
      <vt:lpstr>Murrays’ Mills – 1980s</vt:lpstr>
      <vt:lpstr>Murrays’ Mills</vt:lpstr>
      <vt:lpstr>Murrays’ Mills</vt:lpstr>
      <vt:lpstr>Structure &amp; fabric: condition issues</vt:lpstr>
      <vt:lpstr>Public support for Murrays’ Mills</vt:lpstr>
      <vt:lpstr>Murrays’ Mills on site in 2005 (1)</vt:lpstr>
      <vt:lpstr>Murrays’ Mills on site in 2005 (2)</vt:lpstr>
      <vt:lpstr>Murrays’ Mills on site in 2005 (3)</vt:lpstr>
      <vt:lpstr>Murrays’ Mills Development Brief</vt:lpstr>
      <vt:lpstr>Engaging with the community</vt:lpstr>
      <vt:lpstr>Skills, Schools &amp; Stories</vt:lpstr>
      <vt:lpstr>Murrays’ Mills 2006</vt:lpstr>
      <vt:lpstr>Then this happened….</vt:lpstr>
      <vt:lpstr>But ten years on….</vt:lpstr>
      <vt:lpstr>Development by Manchester Life</vt:lpstr>
      <vt:lpstr>Ancoats 2018: Plenty of work for architects!</vt:lpstr>
      <vt:lpstr>Lessons learnt</vt:lpstr>
      <vt:lpstr> Thank you!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 Heritage Trusts</dc:title>
  <dc:creator>User</dc:creator>
  <cp:lastModifiedBy>Júlio Moreno</cp:lastModifiedBy>
  <cp:revision>172</cp:revision>
  <dcterms:created xsi:type="dcterms:W3CDTF">2012-07-09T09:20:12Z</dcterms:created>
  <dcterms:modified xsi:type="dcterms:W3CDTF">2018-09-10T10:43:33Z</dcterms:modified>
</cp:coreProperties>
</file>